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1"/>
  </p:notesMasterIdLst>
  <p:handoutMasterIdLst>
    <p:handoutMasterId r:id="rId22"/>
  </p:handoutMasterIdLst>
  <p:sldIdLst>
    <p:sldId id="656" r:id="rId2"/>
    <p:sldId id="550" r:id="rId3"/>
    <p:sldId id="659" r:id="rId4"/>
    <p:sldId id="658" r:id="rId5"/>
    <p:sldId id="657" r:id="rId6"/>
    <p:sldId id="669" r:id="rId7"/>
    <p:sldId id="660" r:id="rId8"/>
    <p:sldId id="661" r:id="rId9"/>
    <p:sldId id="673" r:id="rId10"/>
    <p:sldId id="662" r:id="rId11"/>
    <p:sldId id="663" r:id="rId12"/>
    <p:sldId id="665" r:id="rId13"/>
    <p:sldId id="668" r:id="rId14"/>
    <p:sldId id="667" r:id="rId15"/>
    <p:sldId id="666" r:id="rId16"/>
    <p:sldId id="671" r:id="rId17"/>
    <p:sldId id="670" r:id="rId18"/>
    <p:sldId id="672" r:id="rId19"/>
    <p:sldId id="590" r:id="rId20"/>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C00000"/>
    <a:srgbClr val="CCCCFF"/>
    <a:srgbClr val="FFCC99"/>
    <a:srgbClr val="FFFF99"/>
    <a:srgbClr val="FFFFCC"/>
    <a:srgbClr val="000000"/>
    <a:srgbClr val="6600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varScale="1">
        <p:scale>
          <a:sx n="82" d="100"/>
          <a:sy n="82" d="100"/>
        </p:scale>
        <p:origin x="2052" y="66"/>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685554"/>
            <a:ext cx="2971697"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685554"/>
            <a:ext cx="2971696"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2980998"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3" y="1"/>
            <a:ext cx="2980997"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algn="r" defTabSz="891041">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89000" y="673100"/>
            <a:ext cx="5080000" cy="38115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5" y="4513221"/>
            <a:ext cx="5062891" cy="4121349"/>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2" y="8691791"/>
            <a:ext cx="2980998" cy="449091"/>
          </a:xfrm>
          <a:prstGeom prst="rect">
            <a:avLst/>
          </a:prstGeom>
          <a:noFill/>
          <a:ln w="9525">
            <a:noFill/>
            <a:miter lim="800000"/>
            <a:headEnd/>
            <a:tailEnd/>
          </a:ln>
        </p:spPr>
        <p:txBody>
          <a:bodyPr vert="horz" wrap="square" lIns="89014" tIns="44508" rIns="89014" bIns="44508" numCol="1" anchor="b"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5" y="8685406"/>
            <a:ext cx="2972107" cy="457046"/>
          </a:xfrm>
          <a:prstGeom prst="rect">
            <a:avLst/>
          </a:prstGeom>
        </p:spPr>
        <p:txBody>
          <a:bodyPr vert="horz" lIns="88957" tIns="44478" rIns="88957" bIns="44478"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eaLnBrk="0" hangingPunct="0">
              <a:defRPr sz="4300">
                <a:solidFill>
                  <a:srgbClr val="FF0000"/>
                </a:solidFill>
                <a:latin typeface="Arial" charset="0"/>
                <a:ea typeface="ＭＳ Ｐゴシック" pitchFamily="34" charset="-128"/>
              </a:defRPr>
            </a:lvl1pPr>
            <a:lvl2pPr marL="727868" indent="-279949" defTabSz="912946" eaLnBrk="0" hangingPunct="0">
              <a:defRPr sz="4300">
                <a:solidFill>
                  <a:srgbClr val="FF0000"/>
                </a:solidFill>
                <a:latin typeface="Arial" charset="0"/>
                <a:ea typeface="ＭＳ Ｐゴシック" pitchFamily="34" charset="-128"/>
              </a:defRPr>
            </a:lvl2pPr>
            <a:lvl3pPr marL="1119797" indent="-223959" defTabSz="912946" eaLnBrk="0" hangingPunct="0">
              <a:defRPr sz="4300">
                <a:solidFill>
                  <a:srgbClr val="FF0000"/>
                </a:solidFill>
                <a:latin typeface="Arial" charset="0"/>
                <a:ea typeface="ＭＳ Ｐゴシック" pitchFamily="34" charset="-128"/>
              </a:defRPr>
            </a:lvl3pPr>
            <a:lvl4pPr marL="1567716" indent="-223959" defTabSz="912946" eaLnBrk="0" hangingPunct="0">
              <a:defRPr sz="4300">
                <a:solidFill>
                  <a:srgbClr val="FF0000"/>
                </a:solidFill>
                <a:latin typeface="Arial" charset="0"/>
                <a:ea typeface="ＭＳ Ｐゴシック" pitchFamily="34" charset="-128"/>
              </a:defRPr>
            </a:lvl4pPr>
            <a:lvl5pPr marL="2015635" indent="-223959" defTabSz="912946" eaLnBrk="0" hangingPunct="0">
              <a:defRPr sz="4300">
                <a:solidFill>
                  <a:srgbClr val="FF0000"/>
                </a:solidFill>
                <a:latin typeface="Arial" charset="0"/>
                <a:ea typeface="ＭＳ Ｐゴシック" pitchFamily="34" charset="-128"/>
              </a:defRPr>
            </a:lvl5pPr>
            <a:lvl6pPr marL="2463554"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6pPr>
            <a:lvl7pPr marL="2911472"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7pPr>
            <a:lvl8pPr marL="3359391"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8pPr>
            <a:lvl9pPr marL="3807310"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46175" y="687388"/>
            <a:ext cx="4567238" cy="3427412"/>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a:t>
            </a:r>
            <a:r>
              <a:rPr lang="en-US" sz="1800" baseline="0" dirty="0"/>
              <a:t> in the timing of completing the NAVMC.</a:t>
            </a:r>
          </a:p>
          <a:p>
            <a:pPr eaLnBrk="1" hangingPunct="1">
              <a:spcBef>
                <a:spcPct val="0"/>
              </a:spcBef>
            </a:pPr>
            <a:endParaRPr lang="en-US" sz="1800" baseline="0" dirty="0"/>
          </a:p>
          <a:p>
            <a:pPr eaLnBrk="1" hangingPunct="1">
              <a:spcBef>
                <a:spcPct val="0"/>
              </a:spcBef>
            </a:pPr>
            <a:r>
              <a:rPr lang="en-US" sz="1800" baseline="0" dirty="0"/>
              <a:t>If the resolution is straight forward and easily documented, the commander can sign the form and use the follow up ensure actions are completed.</a:t>
            </a:r>
          </a:p>
          <a:p>
            <a:pPr eaLnBrk="1" hangingPunct="1">
              <a:spcBef>
                <a:spcPct val="0"/>
              </a:spcBef>
            </a:pPr>
            <a:endParaRPr lang="en-US" sz="1800" baseline="0" dirty="0"/>
          </a:p>
          <a:p>
            <a:pPr eaLnBrk="1" hangingPunct="1">
              <a:spcBef>
                <a:spcPct val="0"/>
              </a:spcBef>
            </a:pPr>
            <a:r>
              <a:rPr lang="en-US" sz="1800" baseline="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baseline="0" dirty="0"/>
          </a:p>
          <a:p>
            <a:pPr eaLnBrk="1" hangingPunct="1">
              <a:spcBef>
                <a:spcPct val="0"/>
              </a:spcBef>
            </a:pPr>
            <a:r>
              <a:rPr lang="en-US" sz="1800" baseline="0" dirty="0"/>
              <a:t>If actions such as a command investigation or legal proceedings are warranted, the commander does not need to wait for the results to inform the Marine of the intended actions.  The Marine is not guaranteed to be satisfied with the actions taken.</a:t>
            </a:r>
            <a:endParaRPr lang="en-US" sz="18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10</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a:t>
            </a:r>
            <a:r>
              <a:rPr lang="en-US" sz="1600" baseline="0" dirty="0">
                <a:latin typeface="Arial" panose="020B0604020202020204" pitchFamily="34" charset="0"/>
                <a:cs typeface="Arial" panose="020B0604020202020204" pitchFamily="34" charset="0"/>
              </a:rPr>
              <a:t> when the applicant accepts a commander not identified in block 5a, but the applicant accepts to resolve the grievance.  </a:t>
            </a:r>
          </a:p>
          <a:p>
            <a:pPr eaLnBrk="1" hangingPunct="1">
              <a:spcBef>
                <a:spcPct val="0"/>
              </a:spcBef>
            </a:pP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Any denied Masts are acknowledged with the third block and explained in block 10.</a:t>
            </a:r>
            <a:br>
              <a:rPr lang="en-US" sz="1600" baseline="0" dirty="0">
                <a:latin typeface="Arial" panose="020B0604020202020204" pitchFamily="34" charset="0"/>
                <a:cs typeface="Arial" panose="020B0604020202020204" pitchFamily="34" charset="0"/>
              </a:rPr>
            </a:b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400" dirty="0"/>
              <a:t> </a:t>
            </a:r>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16</a:t>
            </a:fld>
            <a:endParaRPr lang="en-US" dirty="0"/>
          </a:p>
        </p:txBody>
      </p:sp>
    </p:spTree>
    <p:extLst>
      <p:ext uri="{BB962C8B-B14F-4D97-AF65-F5344CB8AC3E}">
        <p14:creationId xmlns:p14="http://schemas.microsoft.com/office/powerpoint/2010/main" val="83902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7" y="4513222"/>
            <a:ext cx="5062891" cy="4262773"/>
          </a:xfrm>
          <a:noFill/>
          <a:ln/>
        </p:spPr>
        <p:txBody>
          <a:bodyPr/>
          <a:lstStyle/>
          <a:p>
            <a:pPr eaLnBrk="1" hangingPunct="1">
              <a:spcBef>
                <a:spcPct val="0"/>
              </a:spcBef>
            </a:pPr>
            <a:r>
              <a:rPr lang="en-US" sz="1400" dirty="0">
                <a:latin typeface="Times New Roman" pitchFamily="18" charset="0"/>
                <a:cs typeface="Times New Roman" pitchFamily="18" charset="0"/>
              </a:rPr>
              <a:t>a special place for us as Senior Leaders.  </a:t>
            </a:r>
          </a:p>
        </p:txBody>
      </p:sp>
      <p:sp>
        <p:nvSpPr>
          <p:cNvPr id="4" name="Slide Number Placeholder 3"/>
          <p:cNvSpPr>
            <a:spLocks noGrp="1"/>
          </p:cNvSpPr>
          <p:nvPr>
            <p:ph type="sldNum" sz="quarter" idx="5"/>
          </p:nvPr>
        </p:nvSpPr>
        <p:spPr bwMode="auto">
          <a:xfrm>
            <a:off x="3836700" y="8663723"/>
            <a:ext cx="2980996"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19</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a:t>
            </a:r>
            <a:r>
              <a:rPr lang="en-US" sz="2000" baseline="0" dirty="0"/>
              <a:t>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a:t>
            </a:r>
            <a:r>
              <a:rPr lang="en-US" sz="2000" baseline="0" dirty="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a:p>
          <a:p>
            <a:pPr eaLnBrk="1" hangingPunct="1">
              <a:spcBef>
                <a:spcPct val="0"/>
              </a:spcBef>
            </a:pPr>
            <a:r>
              <a:rPr lang="en-US" sz="2000" baseline="0" dirty="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p:nvPr>
        </p:nvSpPr>
        <p:spPr>
          <a:xfrm>
            <a:off x="1828800" y="2286000"/>
            <a:ext cx="6629400" cy="1143000"/>
          </a:xfrm>
        </p:spPr>
        <p:txBody>
          <a:bodyPr/>
          <a:lstStyle>
            <a:lvl1pPr>
              <a:defRPr i="0"/>
            </a:lvl1pPr>
          </a:lstStyle>
          <a:p>
            <a:r>
              <a:rPr lang="en-US"/>
              <a:t>CLICK TO EDIT 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1/9/2023</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grpSp>
        <p:nvGrpSpPr>
          <p:cNvPr id="12" name="Group 11"/>
          <p:cNvGrpSpPr/>
          <p:nvPr userDrawn="1"/>
        </p:nvGrpSpPr>
        <p:grpSpPr>
          <a:xfrm>
            <a:off x="-1" y="411061"/>
            <a:ext cx="2667699" cy="2531378"/>
            <a:chOff x="3441700" y="-2438400"/>
            <a:chExt cx="2743200" cy="2743200"/>
          </a:xfrm>
        </p:grpSpPr>
        <p:sp>
          <p:nvSpPr>
            <p:cNvPr id="13" name="Oval 12"/>
            <p:cNvSpPr/>
            <p:nvPr userDrawn="1"/>
          </p:nvSpPr>
          <p:spPr bwMode="auto">
            <a:xfrm>
              <a:off x="3441700" y="-24384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4" name="Oval 13"/>
            <p:cNvSpPr/>
            <p:nvPr userDrawn="1"/>
          </p:nvSpPr>
          <p:spPr bwMode="auto">
            <a:xfrm>
              <a:off x="3898900" y="-1981200"/>
              <a:ext cx="1828800" cy="1828800"/>
            </a:xfrm>
            <a:prstGeom prst="ellipse">
              <a:avLst/>
            </a:prstGeom>
            <a:solidFill>
              <a:srgbClr val="FFFF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UNIT LOGO</a:t>
              </a:r>
            </a:p>
          </p:txBody>
        </p:sp>
      </p:grpSp>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grpSp>
        <p:nvGrpSpPr>
          <p:cNvPr id="9" name="Group 8"/>
          <p:cNvGrpSpPr/>
          <p:nvPr userDrawn="1"/>
        </p:nvGrpSpPr>
        <p:grpSpPr>
          <a:xfrm>
            <a:off x="80491" y="0"/>
            <a:ext cx="1062509" cy="1200151"/>
            <a:chOff x="3441700" y="-2588282"/>
            <a:chExt cx="2743200" cy="2893082"/>
          </a:xfrm>
        </p:grpSpPr>
        <p:sp>
          <p:nvSpPr>
            <p:cNvPr id="10" name="Oval 9"/>
            <p:cNvSpPr/>
            <p:nvPr userDrawn="1"/>
          </p:nvSpPr>
          <p:spPr bwMode="auto">
            <a:xfrm>
              <a:off x="3441700" y="-2588282"/>
              <a:ext cx="2743200" cy="2893082"/>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1" name="Oval 10"/>
            <p:cNvSpPr/>
            <p:nvPr userDrawn="1"/>
          </p:nvSpPr>
          <p:spPr bwMode="auto">
            <a:xfrm>
              <a:off x="3898900" y="-1981200"/>
              <a:ext cx="1828800" cy="1828800"/>
            </a:xfrm>
            <a:prstGeom prst="ellipse">
              <a:avLst/>
            </a:prstGeom>
            <a:solidFill>
              <a:srgbClr val="FFFF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UNIT LOGO</a:t>
              </a:r>
            </a:p>
          </p:txBody>
        </p:sp>
      </p:grpSp>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4000" dirty="0">
                <a:solidFill>
                  <a:srgbClr val="000066"/>
                </a:solidFill>
                <a:effectLst>
                  <a:outerShdw blurRad="38100" dist="38100" dir="2700000" algn="tl">
                    <a:srgbClr val="000000">
                      <a:alpha val="43137"/>
                    </a:srgbClr>
                  </a:outerShdw>
                </a:effectLst>
                <a:latin typeface="+mj-lt"/>
                <a:cs typeface="Times New Roman" pitchFamily="18" charset="0"/>
              </a:rPr>
              <a:t>Inspector General of the Marine Corps</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Commander’s</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Request Mast Program</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800" dirty="0">
                <a:solidFill>
                  <a:srgbClr val="000066"/>
                </a:solidFill>
                <a:effectLst>
                  <a:outerShdw blurRad="38100" dist="38100" dir="2700000" algn="tl">
                    <a:srgbClr val="000000">
                      <a:alpha val="43137"/>
                    </a:srgbClr>
                  </a:outerShdw>
                </a:effectLst>
                <a:latin typeface="+mn-lt"/>
                <a:ea typeface="ＭＳ Ｐゴシック" pitchFamily="34" charset="-128"/>
              </a:rPr>
              <a:t>Updated November 2021</a:t>
            </a:r>
            <a:endParaRPr lang="en-US" sz="3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49831"/>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pic>
        <p:nvPicPr>
          <p:cNvPr id="8" name="Picture 7"/>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5" name="Rectangle 4"/>
          <p:cNvSpPr/>
          <p:nvPr/>
        </p:nvSpPr>
        <p:spPr bwMode="auto">
          <a:xfrm>
            <a:off x="960120" y="2331720"/>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Rectangle 5"/>
          <p:cNvSpPr/>
          <p:nvPr/>
        </p:nvSpPr>
        <p:spPr>
          <a:xfrm>
            <a:off x="189058" y="5498764"/>
            <a:ext cx="8649730" cy="830997"/>
          </a:xfrm>
          <a:prstGeom prst="rect">
            <a:avLst/>
          </a:prstGeom>
        </p:spPr>
        <p:txBody>
          <a:bodyPr wrap="square">
            <a:spAutoFit/>
          </a:bodyPr>
          <a:lstStyle/>
          <a:p>
            <a:r>
              <a:rPr lang="en-US" sz="2400" dirty="0">
                <a:solidFill>
                  <a:srgbClr val="000066"/>
                </a:solidFill>
              </a:rPr>
              <a:t>Used when a Marine sees and discloses to a subordinate commander and accepts and understands the disposition.</a:t>
            </a:r>
            <a:endParaRPr lang="en-US" sz="2400" dirty="0"/>
          </a:p>
        </p:txBody>
      </p:sp>
    </p:spTree>
    <p:extLst>
      <p:ext uri="{BB962C8B-B14F-4D97-AF65-F5344CB8AC3E}">
        <p14:creationId xmlns:p14="http://schemas.microsoft.com/office/powerpoint/2010/main" val="171691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0529" y="269081"/>
            <a:ext cx="817489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9" name="TextBox 8"/>
          <p:cNvSpPr txBox="1"/>
          <p:nvPr/>
        </p:nvSpPr>
        <p:spPr>
          <a:xfrm>
            <a:off x="351052" y="5186361"/>
            <a:ext cx="8306522" cy="1569660"/>
          </a:xfrm>
          <a:prstGeom prst="rect">
            <a:avLst/>
          </a:prstGeom>
          <a:noFill/>
        </p:spPr>
        <p:txBody>
          <a:bodyPr wrap="square" rtlCol="0">
            <a:spAutoFit/>
          </a:bodyPr>
          <a:lstStyle/>
          <a:p>
            <a:r>
              <a:rPr lang="en-US" sz="2400" dirty="0">
                <a:solidFill>
                  <a:srgbClr val="000066"/>
                </a:solidFill>
              </a:rPr>
              <a:t>Used when the Marine has seen the Commander designated in 8a and understands the disposition of the complaint.</a:t>
            </a:r>
          </a:p>
          <a:p>
            <a:pPr marL="457200" indent="-457200">
              <a:buFont typeface="Wingdings" panose="05000000000000000000" pitchFamily="2" charset="2"/>
              <a:buChar char="§"/>
            </a:pPr>
            <a:endParaRPr lang="en-US" sz="2400" dirty="0">
              <a:solidFill>
                <a:srgbClr val="000066"/>
              </a:solidFill>
            </a:endParaRPr>
          </a:p>
        </p:txBody>
      </p:sp>
      <p:pic>
        <p:nvPicPr>
          <p:cNvPr id="11" name="Picture 10"/>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12" name="Rectangle 11"/>
          <p:cNvSpPr/>
          <p:nvPr/>
        </p:nvSpPr>
        <p:spPr bwMode="auto">
          <a:xfrm>
            <a:off x="960120" y="3045806"/>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277981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10297" y="240206"/>
            <a:ext cx="82051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360662" y="5107078"/>
            <a:ext cx="8306522" cy="1631216"/>
          </a:xfrm>
          <a:prstGeom prst="rect">
            <a:avLst/>
          </a:prstGeom>
          <a:noFill/>
        </p:spPr>
        <p:txBody>
          <a:bodyPr wrap="square" rtlCol="0">
            <a:spAutoFit/>
          </a:bodyPr>
          <a:lstStyle/>
          <a:p>
            <a:r>
              <a:rPr lang="en-US" sz="2000" dirty="0">
                <a:solidFill>
                  <a:srgbClr val="000066"/>
                </a:solidFill>
              </a:rPr>
              <a:t>Commanders should make every attempt to hear the Marine’s presentation of matters before making a decision to deny a request mast. The commander shall explain to the Marine why the request mast is denied and if appropriate, what procedure must be followed to resolve the issue.</a:t>
            </a:r>
          </a:p>
        </p:txBody>
      </p:sp>
      <p:pic>
        <p:nvPicPr>
          <p:cNvPr id="9" name="Picture 8"/>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11" name="Rectangle 10"/>
          <p:cNvSpPr/>
          <p:nvPr/>
        </p:nvSpPr>
        <p:spPr bwMode="auto">
          <a:xfrm>
            <a:off x="960120" y="3419856"/>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87318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360662" y="5257621"/>
            <a:ext cx="8306522" cy="1200329"/>
          </a:xfrm>
          <a:prstGeom prst="rect">
            <a:avLst/>
          </a:prstGeom>
          <a:noFill/>
        </p:spPr>
        <p:txBody>
          <a:bodyPr wrap="square" rtlCol="0">
            <a:spAutoFit/>
          </a:bodyPr>
          <a:lstStyle/>
          <a:p>
            <a:r>
              <a:rPr lang="en-US" sz="2400" dirty="0">
                <a:solidFill>
                  <a:srgbClr val="000066"/>
                </a:solidFill>
              </a:rPr>
              <a:t>Used when the Marine wishes to withdraw the Request Mast of without persuasion.  It is a best practice to understand why the Marine is withdrawing the Mast.</a:t>
            </a:r>
          </a:p>
        </p:txBody>
      </p:sp>
      <p:pic>
        <p:nvPicPr>
          <p:cNvPr id="9" name="Picture 8"/>
          <p:cNvPicPr>
            <a:picLocks noChangeAspect="1"/>
          </p:cNvPicPr>
          <p:nvPr/>
        </p:nvPicPr>
        <p:blipFill rotWithShape="1">
          <a:blip r:embed="rId3"/>
          <a:srcRect l="63379" t="71854" r="4730" b="6583"/>
          <a:stretch/>
        </p:blipFill>
        <p:spPr>
          <a:xfrm>
            <a:off x="640080" y="1463040"/>
            <a:ext cx="7747686" cy="3644038"/>
          </a:xfrm>
          <a:prstGeom prst="rect">
            <a:avLst/>
          </a:prstGeom>
        </p:spPr>
      </p:pic>
      <p:sp>
        <p:nvSpPr>
          <p:cNvPr id="11" name="Rectangle 10"/>
          <p:cNvSpPr/>
          <p:nvPr/>
        </p:nvSpPr>
        <p:spPr bwMode="auto">
          <a:xfrm>
            <a:off x="960120" y="3712464"/>
            <a:ext cx="152041" cy="185352"/>
          </a:xfrm>
          <a:prstGeom prst="rect">
            <a:avLst/>
          </a:prstGeom>
          <a:solidFill>
            <a:schemeClr val="tx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234945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Legal Requirements</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52774" y="1278723"/>
            <a:ext cx="8487228" cy="2739211"/>
          </a:xfrm>
          <a:prstGeom prst="rect">
            <a:avLst/>
          </a:prstGeom>
          <a:noFill/>
        </p:spPr>
        <p:txBody>
          <a:bodyPr wrap="square" rtlCol="0">
            <a:spAutoFit/>
          </a:bodyPr>
          <a:lstStyle/>
          <a:p>
            <a:pPr algn="ctr"/>
            <a:r>
              <a:rPr lang="en-US" sz="2800" dirty="0">
                <a:solidFill>
                  <a:srgbClr val="000066"/>
                </a:solidFill>
              </a:rPr>
              <a:t>Commanders Must:</a:t>
            </a:r>
            <a:endParaRPr lang="en-US" sz="2400" dirty="0">
              <a:solidFill>
                <a:srgbClr val="000066"/>
              </a:solidFill>
            </a:endParaRPr>
          </a:p>
          <a:p>
            <a:pPr marL="457200" indent="-457200">
              <a:buFont typeface="Wingdings" panose="05000000000000000000" pitchFamily="2" charset="2"/>
              <a:buChar char="§"/>
            </a:pPr>
            <a:r>
              <a:rPr lang="en-US" sz="2400" dirty="0">
                <a:solidFill>
                  <a:srgbClr val="000066"/>
                </a:solidFill>
              </a:rPr>
              <a:t>Hold accountable anyone who interferes with the Request Mast process.</a:t>
            </a:r>
          </a:p>
          <a:p>
            <a:pPr marL="457200" indent="-457200">
              <a:buFont typeface="Wingdings" panose="05000000000000000000" pitchFamily="2" charset="2"/>
              <a:buChar char="§"/>
            </a:pPr>
            <a:r>
              <a:rPr lang="en-US" sz="2400" dirty="0">
                <a:solidFill>
                  <a:srgbClr val="000066"/>
                </a:solidFill>
              </a:rPr>
              <a:t>Ensure no adverse or prejudicial action is taken against a Marine as a result of exercising the right to request mast.</a:t>
            </a:r>
          </a:p>
          <a:p>
            <a:pPr marL="457200" indent="-457200">
              <a:buFont typeface="Wingdings" panose="05000000000000000000" pitchFamily="2" charset="2"/>
              <a:buChar char="§"/>
            </a:pPr>
            <a:endParaRPr lang="en-US" sz="24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988" y="3706586"/>
            <a:ext cx="4398509" cy="2932339"/>
          </a:xfrm>
          <a:prstGeom prst="rect">
            <a:avLst/>
          </a:prstGeom>
        </p:spPr>
      </p:pic>
    </p:spTree>
    <p:extLst>
      <p:ext uri="{BB962C8B-B14F-4D97-AF65-F5344CB8AC3E}">
        <p14:creationId xmlns:p14="http://schemas.microsoft.com/office/powerpoint/2010/main" val="115013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94739" y="249831"/>
            <a:ext cx="8181774"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Follow-Up</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298383" y="5590096"/>
            <a:ext cx="8563735" cy="1323439"/>
          </a:xfrm>
          <a:prstGeom prst="rect">
            <a:avLst/>
          </a:prstGeom>
          <a:noFill/>
        </p:spPr>
        <p:txBody>
          <a:bodyPr wrap="square" rtlCol="0">
            <a:spAutoFit/>
          </a:bodyPr>
          <a:lstStyle/>
          <a:p>
            <a:r>
              <a:rPr lang="en-US" sz="2000" b="0" dirty="0">
                <a:solidFill>
                  <a:schemeClr val="tx1"/>
                </a:solidFill>
              </a:rPr>
              <a:t>Commanders must establish and monitor follow-up procedures to ensure each Request Mast issue is resolved in a </a:t>
            </a:r>
            <a:r>
              <a:rPr lang="en-US" sz="2000" b="0" u="sng" dirty="0">
                <a:solidFill>
                  <a:schemeClr val="tx1"/>
                </a:solidFill>
              </a:rPr>
              <a:t>timely manner </a:t>
            </a:r>
            <a:r>
              <a:rPr lang="en-US" sz="2000" b="0" dirty="0">
                <a:solidFill>
                  <a:schemeClr val="tx1"/>
                </a:solidFill>
              </a:rPr>
              <a:t>and </a:t>
            </a:r>
            <a:r>
              <a:rPr lang="en-US" sz="2000" b="0" u="sng" dirty="0">
                <a:solidFill>
                  <a:schemeClr val="tx1"/>
                </a:solidFill>
              </a:rPr>
              <a:t>no adverse or prejudicial action</a:t>
            </a:r>
            <a:r>
              <a:rPr lang="en-US" sz="2000" b="0" dirty="0">
                <a:solidFill>
                  <a:schemeClr val="tx1"/>
                </a:solidFill>
              </a:rPr>
              <a:t> to the interests of the Marine, and </a:t>
            </a:r>
            <a:r>
              <a:rPr lang="en-US" sz="2000" b="0" u="sng" dirty="0">
                <a:solidFill>
                  <a:schemeClr val="tx1"/>
                </a:solidFill>
              </a:rPr>
              <a:t>disposition</a:t>
            </a:r>
            <a:r>
              <a:rPr lang="en-US" sz="2000" b="0" dirty="0">
                <a:solidFill>
                  <a:schemeClr val="tx1"/>
                </a:solidFill>
              </a:rPr>
              <a:t> from the Marine's Request Mast executed.  </a:t>
            </a:r>
          </a:p>
        </p:txBody>
      </p:sp>
      <p:pic>
        <p:nvPicPr>
          <p:cNvPr id="4" name="Picture 3"/>
          <p:cNvPicPr>
            <a:picLocks noChangeAspect="1"/>
          </p:cNvPicPr>
          <p:nvPr/>
        </p:nvPicPr>
        <p:blipFill>
          <a:blip r:embed="rId3"/>
          <a:stretch>
            <a:fillRect/>
          </a:stretch>
        </p:blipFill>
        <p:spPr>
          <a:xfrm>
            <a:off x="161161" y="1648813"/>
            <a:ext cx="8821677" cy="3560373"/>
          </a:xfrm>
          <a:prstGeom prst="rect">
            <a:avLst/>
          </a:prstGeom>
        </p:spPr>
      </p:pic>
    </p:spTree>
    <p:extLst>
      <p:ext uri="{BB962C8B-B14F-4D97-AF65-F5344CB8AC3E}">
        <p14:creationId xmlns:p14="http://schemas.microsoft.com/office/powerpoint/2010/main" val="256696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4336" y="390144"/>
            <a:ext cx="6781800" cy="533400"/>
          </a:xfrm>
        </p:spPr>
        <p:txBody>
          <a:bodyPr/>
          <a:lstStyle/>
          <a:p>
            <a:r>
              <a:rPr lang="en-US" sz="3200" dirty="0">
                <a:solidFill>
                  <a:srgbClr val="000066"/>
                </a:solidFill>
              </a:rPr>
              <a:t>Most Common Discrepancies in Request Mast Programs</a:t>
            </a:r>
          </a:p>
        </p:txBody>
      </p:sp>
      <p:sp>
        <p:nvSpPr>
          <p:cNvPr id="4" name="Content Placeholder 3"/>
          <p:cNvSpPr>
            <a:spLocks noGrp="1"/>
          </p:cNvSpPr>
          <p:nvPr>
            <p:ph idx="1"/>
          </p:nvPr>
        </p:nvSpPr>
        <p:spPr>
          <a:xfrm>
            <a:off x="170688" y="1392174"/>
            <a:ext cx="8262366" cy="4870840"/>
          </a:xfrm>
        </p:spPr>
        <p:txBody>
          <a:bodyPr/>
          <a:lstStyle/>
          <a:p>
            <a:r>
              <a:rPr lang="en-US" sz="2000" dirty="0">
                <a:solidFill>
                  <a:srgbClr val="000066"/>
                </a:solidFill>
              </a:rPr>
              <a:t>Unit orders can NO longer be Initiating Directives; instead, if the unit wants an order the subject can be Program or Policies.  </a:t>
            </a:r>
          </a:p>
          <a:p>
            <a:r>
              <a:rPr lang="en-US" sz="2000" dirty="0">
                <a:solidFill>
                  <a:srgbClr val="000066"/>
                </a:solidFill>
              </a:rPr>
              <a:t>Providing details of any actions or attempts to resolve the grievance/problem in block 10 of NAVMC 11286.</a:t>
            </a:r>
          </a:p>
          <a:p>
            <a:pPr lvl="1"/>
            <a:r>
              <a:rPr lang="en-US" sz="1600" dirty="0">
                <a:solidFill>
                  <a:srgbClr val="000066"/>
                </a:solidFill>
              </a:rPr>
              <a:t>“On this date, discussed final disposition with SNM.”</a:t>
            </a:r>
          </a:p>
          <a:p>
            <a:r>
              <a:rPr lang="en-US" sz="2000" dirty="0">
                <a:solidFill>
                  <a:srgbClr val="000066"/>
                </a:solidFill>
              </a:rPr>
              <a:t>Lack of tracking system for follow up</a:t>
            </a:r>
          </a:p>
          <a:p>
            <a:pPr lvl="1"/>
            <a:r>
              <a:rPr lang="en-US" sz="1800" dirty="0">
                <a:solidFill>
                  <a:srgbClr val="000066"/>
                </a:solidFill>
              </a:rPr>
              <a:t>Use a tracker; print out contact e-mails and keep them on file</a:t>
            </a:r>
          </a:p>
          <a:p>
            <a:r>
              <a:rPr lang="en-US" sz="2000" dirty="0">
                <a:solidFill>
                  <a:srgbClr val="000066"/>
                </a:solidFill>
              </a:rPr>
              <a:t>Lack of evidence of any command training</a:t>
            </a:r>
          </a:p>
          <a:p>
            <a:pPr lvl="1"/>
            <a:r>
              <a:rPr lang="en-US" sz="1800" dirty="0">
                <a:solidFill>
                  <a:srgbClr val="000066"/>
                </a:solidFill>
              </a:rPr>
              <a:t>Keep class rosters and class materials on file</a:t>
            </a:r>
          </a:p>
          <a:p>
            <a:r>
              <a:rPr lang="en-US" sz="2000" dirty="0">
                <a:solidFill>
                  <a:srgbClr val="000066"/>
                </a:solidFill>
              </a:rPr>
              <a:t>Failure to retain Request Mast applications on file.  Currently maintain (3) full CYs IAW Records Schedule 1000-34.</a:t>
            </a:r>
            <a:endParaRPr lang="en-US" sz="1800" dirty="0">
              <a:solidFill>
                <a:srgbClr val="000066"/>
              </a:solidFill>
            </a:endParaRPr>
          </a:p>
          <a:p>
            <a:r>
              <a:rPr lang="en-US" sz="2000" dirty="0">
                <a:solidFill>
                  <a:srgbClr val="000066"/>
                </a:solidFill>
              </a:rPr>
              <a:t>Failure to keep Request Mast files in a protected/locked file that only select individuals have access </a:t>
            </a:r>
          </a:p>
          <a:p>
            <a:pPr marL="0" indent="0">
              <a:buNone/>
            </a:pPr>
            <a:endParaRPr lang="en-US" sz="3200" dirty="0">
              <a:solidFill>
                <a:srgbClr val="000066"/>
              </a:solidFill>
            </a:endParaRPr>
          </a:p>
        </p:txBody>
      </p:sp>
      <p:sp>
        <p:nvSpPr>
          <p:cNvPr id="5"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solidFill>
                  <a:srgbClr val="000048"/>
                </a:solidFill>
              </a:rPr>
              <a:t>18</a:t>
            </a:r>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Tree>
    <p:extLst>
      <p:ext uri="{BB962C8B-B14F-4D97-AF65-F5344CB8AC3E}">
        <p14:creationId xmlns:p14="http://schemas.microsoft.com/office/powerpoint/2010/main" val="164282950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Mast Overview</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Most common findings/failures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308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Courier New" panose="02070309020205020404" pitchFamily="49" charset="0"/>
                <a:cs typeface="Courier New" panose="02070309020205020404" pitchFamily="49" charset="0"/>
              </a:rPr>
              <a:t>According to </a:t>
            </a:r>
            <a:r>
              <a:rPr lang="en-US" sz="1600" dirty="0">
                <a:solidFill>
                  <a:schemeClr val="tx1"/>
                </a:solidFill>
                <a:latin typeface="Courier New" panose="02070309020205020404" pitchFamily="49" charset="0"/>
                <a:cs typeface="Courier New" panose="02070309020205020404" pitchFamily="49" charset="0"/>
              </a:rPr>
              <a:t>Marine Corps Order 1700.23G</a:t>
            </a:r>
            <a:r>
              <a:rPr lang="en-US" sz="1600" b="0" dirty="0">
                <a:solidFill>
                  <a:schemeClr val="tx1"/>
                </a:solidFill>
                <a:latin typeface="Courier New" panose="02070309020205020404" pitchFamily="49" charset="0"/>
                <a:cs typeface="Courier New" panose="02070309020205020404" pitchFamily="49" charset="0"/>
              </a:rPr>
              <a:t>, it is "</a:t>
            </a:r>
            <a:r>
              <a:rPr lang="en-US" sz="1600" dirty="0">
                <a:latin typeface="Courier New" panose="02070309020205020404" pitchFamily="49" charset="0"/>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Courier New" panose="02070309020205020404" pitchFamily="49" charset="0"/>
                <a:cs typeface="Courier New" panose="02070309020205020404" pitchFamily="49" charset="0"/>
              </a:rPr>
              <a:t>." A Marine has "the opportunity to communicate not only with his or her immediate commanding officer, but also with </a:t>
            </a:r>
            <a:r>
              <a:rPr lang="en-US" sz="1600" dirty="0">
                <a:latin typeface="Courier New" panose="02070309020205020404" pitchFamily="49" charset="0"/>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348685" y="1339195"/>
            <a:ext cx="5572893" cy="5262979"/>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a:t>
            </a:r>
            <a:r>
              <a:rPr lang="en-US" sz="1800" b="0" i="1" dirty="0" err="1">
                <a:solidFill>
                  <a:srgbClr val="000066"/>
                </a:solidFill>
              </a:rPr>
              <a:t>I&amp;I</a:t>
            </a:r>
            <a:r>
              <a:rPr lang="en-US" sz="1800" b="0" i="1" dirty="0">
                <a:solidFill>
                  <a:srgbClr val="000066"/>
                </a:solidFill>
              </a:rPr>
              <a:t>, OIC, or Acting</a:t>
            </a:r>
          </a:p>
          <a:p>
            <a:pPr marL="457200" indent="-457200">
              <a:buFont typeface="Wingdings" panose="05000000000000000000" pitchFamily="2" charset="2"/>
              <a:buChar char="§"/>
            </a:pPr>
            <a:r>
              <a:rPr lang="en-US" sz="2000" dirty="0">
                <a:solidFill>
                  <a:srgbClr val="000066"/>
                </a:solidFill>
              </a:rPr>
              <a:t>Up to First  General Officer</a:t>
            </a:r>
          </a:p>
          <a:p>
            <a:pPr lvl="1"/>
            <a:r>
              <a:rPr lang="en-US" sz="1800" b="0" i="1" dirty="0">
                <a:solidFill>
                  <a:srgbClr val="000066"/>
                </a:solidFill>
              </a:rPr>
              <a:t>or designated O-6 with GCMCA</a:t>
            </a:r>
          </a:p>
          <a:p>
            <a:pPr marL="457200" indent="-457200">
              <a:buFont typeface="Wingdings" panose="05000000000000000000" pitchFamily="2" charset="2"/>
              <a:buChar char="§"/>
            </a:pPr>
            <a:r>
              <a:rPr lang="en-US" sz="2000" dirty="0">
                <a:solidFill>
                  <a:srgbClr val="000066"/>
                </a:solidFill>
              </a:rPr>
              <a:t>Marine should forward Mast via the chain of command</a:t>
            </a:r>
          </a:p>
          <a:p>
            <a:pPr marL="457200" indent="-457200">
              <a:buFont typeface="Wingdings" panose="05000000000000000000" pitchFamily="2" charset="2"/>
              <a:buChar char="§"/>
            </a:pPr>
            <a:r>
              <a:rPr lang="en-US" sz="2000" dirty="0">
                <a:solidFill>
                  <a:srgbClr val="000066"/>
                </a:solidFill>
              </a:rPr>
              <a:t>All Commanders must offer to resolve grievances.  </a:t>
            </a:r>
            <a:r>
              <a:rPr lang="en-US" sz="1800" b="0" i="1" dirty="0">
                <a:solidFill>
                  <a:srgbClr val="000066"/>
                </a:solidFill>
              </a:rPr>
              <a:t>Marine is not required to accept</a:t>
            </a:r>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Petitioner may withdraw request or accept resolution at any level</a:t>
            </a:r>
            <a:endParaRPr lang="en-US" sz="2000" b="0" dirty="0">
              <a:solidFill>
                <a:srgbClr val="000066"/>
              </a:solidFill>
            </a:endParaRPr>
          </a:p>
          <a:p>
            <a:pPr marL="457200" indent="-457200">
              <a:buFont typeface="Wingdings" panose="05000000000000000000" pitchFamily="2" charset="2"/>
              <a:buChar char="§"/>
            </a:pPr>
            <a:r>
              <a:rPr lang="en-US" sz="2000" dirty="0">
                <a:solidFill>
                  <a:srgbClr val="000066"/>
                </a:solidFill>
              </a:rPr>
              <a:t>To be opened by CG’s only</a:t>
            </a:r>
          </a:p>
          <a:p>
            <a:pPr lvl="1"/>
            <a:r>
              <a:rPr lang="en-US" sz="1800" b="0" i="1" dirty="0">
                <a:solidFill>
                  <a:srgbClr val="000066"/>
                </a:solidFill>
              </a:rPr>
              <a:t>must be explained in writing </a:t>
            </a:r>
          </a:p>
          <a:p>
            <a:pPr lvl="1"/>
            <a:r>
              <a:rPr lang="en-US" sz="1800" b="0" i="1" dirty="0">
                <a:solidFill>
                  <a:srgbClr val="000066"/>
                </a:solidFill>
              </a:rPr>
              <a:t>usually facilitated by CIGs</a:t>
            </a:r>
          </a:p>
          <a:p>
            <a:pPr marL="457200" indent="-457200">
              <a:buFont typeface="Wingdings" panose="05000000000000000000" pitchFamily="2" charset="2"/>
              <a:buChar char="§"/>
            </a:pPr>
            <a:r>
              <a:rPr lang="en-US" sz="2000" dirty="0">
                <a:solidFill>
                  <a:srgbClr val="000066"/>
                </a:solidFill>
              </a:rPr>
              <a:t>Denials by designated Commander</a:t>
            </a:r>
          </a:p>
          <a:p>
            <a:pPr lvl="1"/>
            <a:r>
              <a:rPr lang="en-US" sz="1800" b="0" i="1" dirty="0">
                <a:solidFill>
                  <a:srgbClr val="000066"/>
                </a:solidFill>
              </a:rPr>
              <a:t>submit denial reports via Chain to CG</a:t>
            </a:r>
          </a:p>
          <a:p>
            <a:pPr lvl="1"/>
            <a:r>
              <a:rPr lang="en-US" sz="1800" b="0" i="1" dirty="0">
                <a:solidFill>
                  <a:srgbClr val="000066"/>
                </a:solidFill>
              </a:rPr>
              <a:t>In-person explanations not required</a:t>
            </a: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85" y="4946694"/>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70" y="3789958"/>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24" y="2642018"/>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47028" y="1632137"/>
            <a:ext cx="1309268" cy="923381"/>
          </a:xfrm>
          <a:prstGeom prst="rect">
            <a:avLst/>
          </a:prstGeom>
        </p:spPr>
      </p:pic>
      <p:sp>
        <p:nvSpPr>
          <p:cNvPr id="7" name="Up Arrow 6"/>
          <p:cNvSpPr/>
          <p:nvPr/>
        </p:nvSpPr>
        <p:spPr bwMode="auto">
          <a:xfrm>
            <a:off x="1659860" y="2642018"/>
            <a:ext cx="1555523" cy="3354666"/>
          </a:xfrm>
          <a:prstGeom prst="upArrow">
            <a:avLst/>
          </a:prstGeom>
          <a:gradFill>
            <a:gsLst>
              <a:gs pos="0">
                <a:srgbClr val="C00000"/>
              </a:gs>
              <a:gs pos="49184">
                <a:srgbClr val="FFFF00"/>
              </a:gs>
              <a:gs pos="36000">
                <a:srgbClr val="FF0000"/>
              </a:gs>
              <a:gs pos="100000">
                <a:srgbClr val="FFFF00"/>
              </a:gs>
            </a:gsLst>
            <a:lin ang="5400000" scaled="0"/>
          </a:gradFill>
          <a:ln w="25400" cap="flat" cmpd="sng" algn="ctr">
            <a:solidFill>
              <a:schemeClr val="tx1"/>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1" y="1324758"/>
            <a:ext cx="9115425" cy="557075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800100" lvl="1" indent="-342900">
              <a:buFont typeface="Courier New" panose="02070309020205020404" pitchFamily="49" charset="0"/>
              <a:buChar char="o"/>
            </a:pPr>
            <a:r>
              <a:rPr lang="en-US" sz="2000" b="0" i="1" dirty="0">
                <a:solidFill>
                  <a:srgbClr val="000066"/>
                </a:solidFill>
              </a:rPr>
              <a:t>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800100" lvl="1" indent="-342900">
              <a:buFont typeface="Courier New" panose="02070309020205020404" pitchFamily="49" charset="0"/>
              <a:buChar char="o"/>
            </a:pPr>
            <a:r>
              <a:rPr lang="en-US" sz="2000" b="0" i="1" dirty="0">
                <a:solidFill>
                  <a:srgbClr val="000066"/>
                </a:solidFill>
              </a:rPr>
              <a:t>Forward-up if required</a:t>
            </a:r>
          </a:p>
          <a:p>
            <a:pPr marL="800100" lvl="1" indent="-342900">
              <a:buFont typeface="Courier New" panose="02070309020205020404" pitchFamily="49" charset="0"/>
              <a:buChar char="o"/>
            </a:pPr>
            <a:r>
              <a:rPr lang="en-US" sz="2000" b="0" i="1" dirty="0">
                <a:solidFill>
                  <a:srgbClr val="000066"/>
                </a:solidFill>
              </a:rPr>
              <a:t>Report to CG any denials within five working days</a:t>
            </a:r>
          </a:p>
          <a:p>
            <a:pPr marL="800100" lvl="1" indent="-342900">
              <a:buFont typeface="Courier New" panose="02070309020205020404" pitchFamily="49" charset="0"/>
              <a:buChar char="o"/>
            </a:pPr>
            <a:r>
              <a:rPr lang="en-US" sz="2000" b="0" i="1" dirty="0">
                <a:solidFill>
                  <a:srgbClr val="000066"/>
                </a:solidFill>
              </a:rPr>
              <a:t>If there is a denial, it must be explained to the Applicant  </a:t>
            </a:r>
          </a:p>
          <a:p>
            <a:pPr marL="800100" lvl="1" indent="-342900">
              <a:buFont typeface="Courier New" panose="02070309020205020404" pitchFamily="49" charset="0"/>
              <a:buChar char="o"/>
            </a:pPr>
            <a:r>
              <a:rPr lang="en-US" sz="2000" b="0" i="1" dirty="0">
                <a:solidFill>
                  <a:srgbClr val="000066"/>
                </a:solidFill>
              </a:rPr>
              <a:t>Personal explanations not required (especially if a conflict of interest exists; consult with SJA)</a:t>
            </a:r>
          </a:p>
        </p:txBody>
      </p:sp>
      <p:grpSp>
        <p:nvGrpSpPr>
          <p:cNvPr id="11" name="Group 10"/>
          <p:cNvGrpSpPr/>
          <p:nvPr/>
        </p:nvGrpSpPr>
        <p:grpSpPr>
          <a:xfrm>
            <a:off x="5634681" y="1612661"/>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9</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58359</TotalTime>
  <Words>1490</Words>
  <Application>Microsoft Office PowerPoint</Application>
  <PresentationFormat>On-screen Show (4:3)</PresentationFormat>
  <Paragraphs>179</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Courier New</vt:lpstr>
      <vt:lpstr>Times New Roman</vt:lpstr>
      <vt:lpstr>Wingdings</vt:lpstr>
      <vt:lpstr>Special Interest Template</vt:lpstr>
      <vt:lpstr>Commander’s Request Mast Program  Updated November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Discrepancies in Request Mast Programs</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Surratt MGySgt Jason M</cp:lastModifiedBy>
  <cp:revision>1631</cp:revision>
  <cp:lastPrinted>2019-08-02T13:22:07Z</cp:lastPrinted>
  <dcterms:created xsi:type="dcterms:W3CDTF">2000-07-21T18:28:33Z</dcterms:created>
  <dcterms:modified xsi:type="dcterms:W3CDTF">2023-01-09T20:23:46Z</dcterms:modified>
</cp:coreProperties>
</file>